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9"/>
  </p:notesMasterIdLst>
  <p:sldIdLst>
    <p:sldId id="256" r:id="rId2"/>
    <p:sldId id="271" r:id="rId3"/>
    <p:sldId id="257" r:id="rId4"/>
    <p:sldId id="272" r:id="rId5"/>
    <p:sldId id="283" r:id="rId6"/>
    <p:sldId id="286" r:id="rId7"/>
    <p:sldId id="273" r:id="rId8"/>
    <p:sldId id="274" r:id="rId9"/>
    <p:sldId id="281" r:id="rId10"/>
    <p:sldId id="279" r:id="rId11"/>
    <p:sldId id="280" r:id="rId12"/>
    <p:sldId id="276" r:id="rId13"/>
    <p:sldId id="282" r:id="rId14"/>
    <p:sldId id="285" r:id="rId15"/>
    <p:sldId id="264" r:id="rId16"/>
    <p:sldId id="277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99" d="100"/>
          <a:sy n="99" d="100"/>
        </p:scale>
        <p:origin x="-2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49D76-B13D-44A1-B1D3-690E996A07C3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748D6-31B5-4C08-ABB1-F90A62C5F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06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DD0F-33C0-465F-BE00-E254800ADB5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48103-3075-44DC-ABC6-B1D9EEAEE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51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DD0F-33C0-465F-BE00-E254800ADB5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48103-3075-44DC-ABC6-B1D9EEAEE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27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DD0F-33C0-465F-BE00-E254800ADB5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48103-3075-44DC-ABC6-B1D9EEAEE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25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DD0F-33C0-465F-BE00-E254800ADB5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48103-3075-44DC-ABC6-B1D9EEAEEE6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7500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DD0F-33C0-465F-BE00-E254800ADB5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48103-3075-44DC-ABC6-B1D9EEAEE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6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DD0F-33C0-465F-BE00-E254800ADB5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48103-3075-44DC-ABC6-B1D9EEAEE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856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DD0F-33C0-465F-BE00-E254800ADB5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48103-3075-44DC-ABC6-B1D9EEAEE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81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DD0F-33C0-465F-BE00-E254800ADB5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48103-3075-44DC-ABC6-B1D9EEAEE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290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DD0F-33C0-465F-BE00-E254800ADB5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48103-3075-44DC-ABC6-B1D9EEAEE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89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DD0F-33C0-465F-BE00-E254800ADB5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48103-3075-44DC-ABC6-B1D9EEAEE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064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DD0F-33C0-465F-BE00-E254800ADB5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48103-3075-44DC-ABC6-B1D9EEAEE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96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DD0F-33C0-465F-BE00-E254800ADB5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48103-3075-44DC-ABC6-B1D9EEAEE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54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DD0F-33C0-465F-BE00-E254800ADB5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48103-3075-44DC-ABC6-B1D9EEAEE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53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DD0F-33C0-465F-BE00-E254800ADB5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48103-3075-44DC-ABC6-B1D9EEAEE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49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DD0F-33C0-465F-BE00-E254800ADB5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48103-3075-44DC-ABC6-B1D9EEAEE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02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DD0F-33C0-465F-BE00-E254800ADB5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48103-3075-44DC-ABC6-B1D9EEAEE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68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DD0F-33C0-465F-BE00-E254800ADB5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48103-3075-44DC-ABC6-B1D9EEAEE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87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632DD0F-33C0-465F-BE00-E254800ADB5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48103-3075-44DC-ABC6-B1D9EEAEE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881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639C8F-3CCF-478D-A709-258C300771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5077" y="886969"/>
            <a:ext cx="7533846" cy="3329581"/>
          </a:xfrm>
        </p:spPr>
        <p:txBody>
          <a:bodyPr/>
          <a:lstStyle/>
          <a:p>
            <a:r>
              <a:rPr lang="en-US" sz="4800" b="1" i="1" dirty="0"/>
              <a:t>RECEIVING</a:t>
            </a:r>
            <a:r>
              <a:rPr lang="en-US" sz="4800" b="1" dirty="0"/>
              <a:t> </a:t>
            </a:r>
            <a:r>
              <a:rPr lang="en-US" sz="4800" b="1" i="1" dirty="0"/>
              <a:t>THE UNSHAKEABLE KINGDOM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32EF512-E6CE-45EA-A28A-9531DE1BA9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Hebrews 12:18-18</a:t>
            </a:r>
          </a:p>
        </p:txBody>
      </p:sp>
    </p:spTree>
    <p:extLst>
      <p:ext uri="{BB962C8B-B14F-4D97-AF65-F5344CB8AC3E}">
        <p14:creationId xmlns:p14="http://schemas.microsoft.com/office/powerpoint/2010/main" val="3159067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1C1654AE-B1E1-4F38-8E59-D70EB34CE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Second Shaking was Predicted by Haggai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D0006C2-293A-4DF0-B56B-AAF840B90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" y="1853248"/>
            <a:ext cx="8786813" cy="4833302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“For thus says the </a:t>
            </a:r>
            <a:r>
              <a:rPr lang="en-US" sz="2800" cap="small" dirty="0"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of hosts: ‘Once more (it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 little while) I will shake heaven and earth, the sea and dry land; 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7 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and I will shake all nations.”</a:t>
            </a:r>
            <a:r>
              <a:rPr lang="en-US" sz="2800" dirty="0"/>
              <a:t> (Haggai 2:6-7)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Inspired Comment: “Now this, “Yet once more,” indicates the </a:t>
            </a:r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removal of those things that are being shaken,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as of things that are made, that the things which cannot be shaken may remain</a:t>
            </a:r>
            <a:r>
              <a:rPr lang="en-US" sz="2800" dirty="0"/>
              <a:t>.” (Heb. 12:27)</a:t>
            </a:r>
          </a:p>
          <a:p>
            <a:r>
              <a:rPr lang="en-US" sz="2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Took place in coming of Jesus and exchange of a visible kingdom for a spiritual kingdom</a:t>
            </a:r>
          </a:p>
        </p:txBody>
      </p:sp>
    </p:spTree>
    <p:extLst>
      <p:ext uri="{BB962C8B-B14F-4D97-AF65-F5344CB8AC3E}">
        <p14:creationId xmlns:p14="http://schemas.microsoft.com/office/powerpoint/2010/main" val="781399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C72855-5EB4-4E8E-A455-7293304F4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8187798" cy="1400530"/>
          </a:xfrm>
        </p:spPr>
        <p:txBody>
          <a:bodyPr/>
          <a:lstStyle/>
          <a:p>
            <a:r>
              <a:rPr lang="en-US" b="1" dirty="0"/>
              <a:t>When Hebrews written, Jews Again Needed Reassurance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FD7A52-8B21-4A32-A38E-36C9B1976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2633480"/>
            <a:ext cx="8523028" cy="4743450"/>
          </a:xfrm>
        </p:spPr>
        <p:txBody>
          <a:bodyPr/>
          <a:lstStyle/>
          <a:p>
            <a:r>
              <a:rPr lang="en-US" sz="2800" dirty="0"/>
              <a:t>Moses was only a servant in the house.</a:t>
            </a:r>
          </a:p>
          <a:p>
            <a:r>
              <a:rPr lang="en-US" sz="2800" dirty="0"/>
              <a:t>Their law had been taken away.</a:t>
            </a:r>
          </a:p>
          <a:p>
            <a:r>
              <a:rPr lang="en-US" sz="2800" dirty="0"/>
              <a:t>Their flawed priesthood had been replaced.</a:t>
            </a:r>
          </a:p>
          <a:p>
            <a:r>
              <a:rPr lang="en-US" sz="2800" dirty="0"/>
              <a:t>Their sacrifices could not take away sins</a:t>
            </a:r>
          </a:p>
          <a:p>
            <a:r>
              <a:rPr lang="en-US" sz="2800" dirty="0"/>
              <a:t>Their temple was but a shadow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CF8151C-F6B8-4DAD-AE03-1BD53E54C6DB}"/>
              </a:ext>
            </a:extLst>
          </p:cNvPr>
          <p:cNvSpPr txBox="1"/>
          <p:nvPr/>
        </p:nvSpPr>
        <p:spPr>
          <a:xfrm>
            <a:off x="420949" y="2048705"/>
            <a:ext cx="77009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The book of Hebrews has argued that: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01910CE-FF3C-4F5B-8640-3A1ECCF630C0}"/>
              </a:ext>
            </a:extLst>
          </p:cNvPr>
          <p:cNvSpPr txBox="1"/>
          <p:nvPr/>
        </p:nvSpPr>
        <p:spPr>
          <a:xfrm>
            <a:off x="242883" y="5441042"/>
            <a:ext cx="84296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They needed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faith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to see the superiority of things that are unshakeable!</a:t>
            </a:r>
          </a:p>
        </p:txBody>
      </p:sp>
    </p:spTree>
    <p:extLst>
      <p:ext uri="{BB962C8B-B14F-4D97-AF65-F5344CB8AC3E}">
        <p14:creationId xmlns:p14="http://schemas.microsoft.com/office/powerpoint/2010/main" val="1991306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E57D60E1-D9FF-4561-82E4-0A66AB917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09" y="452717"/>
            <a:ext cx="8659291" cy="761721"/>
          </a:xfrm>
        </p:spPr>
        <p:txBody>
          <a:bodyPr/>
          <a:lstStyle/>
          <a:p>
            <a:r>
              <a:rPr lang="en-US" sz="4400" b="1" dirty="0"/>
              <a:t>Second Shaking </a:t>
            </a:r>
            <a:r>
              <a:rPr lang="en-US" sz="3200" dirty="0">
                <a:latin typeface="Arial Narrow" panose="020B0606020202030204" pitchFamily="34" charset="0"/>
              </a:rPr>
              <a:t>(Heb. 12:18-24)</a:t>
            </a:r>
            <a:r>
              <a:rPr lang="en-US" sz="3200" b="1" dirty="0">
                <a:latin typeface="Arial Narrow" panose="020B0606020202030204" pitchFamily="34" charset="0"/>
              </a:rPr>
              <a:t/>
            </a:r>
            <a:br>
              <a:rPr lang="en-US" sz="3200" b="1" dirty="0">
                <a:latin typeface="Arial Narrow" panose="020B0606020202030204" pitchFamily="34" charset="0"/>
              </a:rPr>
            </a:br>
            <a:endParaRPr lang="en-US" sz="3200" b="1" i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E1A43F-6331-42B4-910E-95CFFFFD03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8614" y="2060576"/>
            <a:ext cx="3797200" cy="4797424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>
                <a:latin typeface="Arial Narrow" panose="020B0606020202030204" pitchFamily="34" charset="0"/>
              </a:rPr>
              <a:t>S</a:t>
            </a:r>
            <a:r>
              <a:rPr lang="en-US" sz="3000" dirty="0">
                <a:latin typeface="Arial Narrow" panose="020B0606020202030204" pitchFamily="34" charset="0"/>
              </a:rPr>
              <a:t>inai, (could be touched)</a:t>
            </a:r>
          </a:p>
          <a:p>
            <a:r>
              <a:rPr lang="en-US" sz="3000" dirty="0">
                <a:latin typeface="Arial Narrow" panose="020B0606020202030204" pitchFamily="34" charset="0"/>
              </a:rPr>
              <a:t>Angels as messengers</a:t>
            </a:r>
          </a:p>
          <a:p>
            <a:r>
              <a:rPr lang="en-US" sz="3000" dirty="0">
                <a:latin typeface="Arial Narrow" panose="020B0606020202030204" pitchFamily="34" charset="0"/>
              </a:rPr>
              <a:t>Israel at Sinai, afraid and forbidden to touch </a:t>
            </a:r>
          </a:p>
          <a:p>
            <a:r>
              <a:rPr lang="en-US" sz="3000" dirty="0">
                <a:latin typeface="Arial Narrow" panose="020B0606020202030204" pitchFamily="34" charset="0"/>
              </a:rPr>
              <a:t>The Lord as Israel’s God</a:t>
            </a:r>
          </a:p>
          <a:p>
            <a:r>
              <a:rPr lang="en-US" sz="3000" dirty="0">
                <a:latin typeface="Arial Narrow" panose="020B0606020202030204" pitchFamily="34" charset="0"/>
              </a:rPr>
              <a:t>Reminders of sinfulness</a:t>
            </a:r>
          </a:p>
          <a:p>
            <a:r>
              <a:rPr lang="en-US" sz="3000" dirty="0">
                <a:latin typeface="Arial Narrow" panose="020B0606020202030204" pitchFamily="34" charset="0"/>
              </a:rPr>
              <a:t>Moses, mediator of an old imperfect covenant </a:t>
            </a:r>
          </a:p>
          <a:p>
            <a:r>
              <a:rPr lang="en-US" sz="3000" dirty="0">
                <a:latin typeface="Arial Narrow" panose="020B0606020202030204" pitchFamily="34" charset="0"/>
              </a:rPr>
              <a:t>Blood of animals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F47E428-6454-4B05-92CA-E9DBBA8712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25815" y="2056092"/>
            <a:ext cx="4689571" cy="4900612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>
                <a:latin typeface="Arial Narrow" panose="020B0606020202030204" pitchFamily="34" charset="0"/>
              </a:rPr>
              <a:t>Mount Zion, the Heavenly Jerusalem seen only by faith</a:t>
            </a:r>
          </a:p>
          <a:p>
            <a:r>
              <a:rPr lang="en-US" sz="3000" dirty="0">
                <a:latin typeface="Arial Narrow" panose="020B0606020202030204" pitchFamily="34" charset="0"/>
              </a:rPr>
              <a:t>Innumerable company of angels</a:t>
            </a:r>
          </a:p>
          <a:p>
            <a:r>
              <a:rPr lang="en-US" sz="3000" dirty="0">
                <a:latin typeface="Arial Narrow" panose="020B0606020202030204" pitchFamily="34" charset="0"/>
              </a:rPr>
              <a:t>Church of Firstborn enrolled in heaven</a:t>
            </a:r>
          </a:p>
          <a:p>
            <a:r>
              <a:rPr lang="en-US" sz="3000" dirty="0">
                <a:latin typeface="Arial Narrow" panose="020B0606020202030204" pitchFamily="34" charset="0"/>
              </a:rPr>
              <a:t>God, Judge of all</a:t>
            </a:r>
          </a:p>
          <a:p>
            <a:r>
              <a:rPr lang="en-US" sz="3000" dirty="0">
                <a:latin typeface="Arial Narrow" panose="020B0606020202030204" pitchFamily="34" charset="0"/>
              </a:rPr>
              <a:t>Spirits of just men made perfect</a:t>
            </a:r>
          </a:p>
          <a:p>
            <a:r>
              <a:rPr lang="en-US" sz="3000" dirty="0">
                <a:latin typeface="Arial Narrow" panose="020B0606020202030204" pitchFamily="34" charset="0"/>
              </a:rPr>
              <a:t>Jesus, the Mediator of new and better covenant</a:t>
            </a:r>
          </a:p>
          <a:p>
            <a:r>
              <a:rPr lang="en-US" sz="3000" dirty="0">
                <a:latin typeface="Arial Narrow" panose="020B0606020202030204" pitchFamily="34" charset="0"/>
              </a:rPr>
              <a:t>Blood of Jesus that speaks forgiveness, not vengeance 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6793EB1-0D0B-48F2-A4B9-47A097B53A1B}"/>
              </a:ext>
            </a:extLst>
          </p:cNvPr>
          <p:cNvSpPr txBox="1"/>
          <p:nvPr/>
        </p:nvSpPr>
        <p:spPr>
          <a:xfrm>
            <a:off x="185739" y="6057900"/>
            <a:ext cx="41290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These were shaken!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9572864-FFDE-4B59-B076-335B4DBA97EE}"/>
              </a:ext>
            </a:extLst>
          </p:cNvPr>
          <p:cNvSpPr txBox="1"/>
          <p:nvPr/>
        </p:nvSpPr>
        <p:spPr>
          <a:xfrm rot="20594541">
            <a:off x="4572000" y="3071813"/>
            <a:ext cx="3986213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Unshakeable!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FC9CBFD-08F2-43D3-ADB3-EED58BB70BA5}"/>
              </a:ext>
            </a:extLst>
          </p:cNvPr>
          <p:cNvSpPr txBox="1"/>
          <p:nvPr/>
        </p:nvSpPr>
        <p:spPr>
          <a:xfrm>
            <a:off x="341829" y="1372613"/>
            <a:ext cx="3641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Shakeable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Things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E22328C-64E1-41FC-96B2-A49ACAF2572A}"/>
              </a:ext>
            </a:extLst>
          </p:cNvPr>
          <p:cNvSpPr txBox="1"/>
          <p:nvPr/>
        </p:nvSpPr>
        <p:spPr>
          <a:xfrm>
            <a:off x="4135752" y="1366173"/>
            <a:ext cx="4436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Unshakeable Things</a:t>
            </a:r>
          </a:p>
        </p:txBody>
      </p:sp>
    </p:spTree>
    <p:extLst>
      <p:ext uri="{BB962C8B-B14F-4D97-AF65-F5344CB8AC3E}">
        <p14:creationId xmlns:p14="http://schemas.microsoft.com/office/powerpoint/2010/main" val="147294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FAA8CE73-88CB-4C52-A2E5-03C773E62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670" y="2175934"/>
            <a:ext cx="6996659" cy="1915647"/>
          </a:xfrm>
        </p:spPr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We, too, need faith to see the unseen (unshakeable).</a:t>
            </a:r>
          </a:p>
        </p:txBody>
      </p:sp>
    </p:spTree>
    <p:extLst>
      <p:ext uri="{BB962C8B-B14F-4D97-AF65-F5344CB8AC3E}">
        <p14:creationId xmlns:p14="http://schemas.microsoft.com/office/powerpoint/2010/main" val="600370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65EBDB3-F146-4290-AE72-17EBB9DAF4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406004" y="1106091"/>
            <a:ext cx="6334127" cy="475059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30EAE83-CFEC-4D50-827A-D3D8D0977856}"/>
              </a:ext>
            </a:extLst>
          </p:cNvPr>
          <p:cNvSpPr txBox="1"/>
          <p:nvPr/>
        </p:nvSpPr>
        <p:spPr>
          <a:xfrm rot="20594541">
            <a:off x="1717772" y="2861720"/>
            <a:ext cx="2378438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Shaken!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5FAE374-A378-4BB5-8972-B2A8A6D22956}"/>
              </a:ext>
            </a:extLst>
          </p:cNvPr>
          <p:cNvSpPr txBox="1"/>
          <p:nvPr/>
        </p:nvSpPr>
        <p:spPr>
          <a:xfrm>
            <a:off x="5486401" y="1317367"/>
            <a:ext cx="34147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“Therefore, since we are receiving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kingdom that cannot be shaken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                     let us be thankful, and so worship God acceptably with reverence and awe.”</a:t>
            </a:r>
          </a:p>
        </p:txBody>
      </p:sp>
    </p:spTree>
    <p:extLst>
      <p:ext uri="{BB962C8B-B14F-4D97-AF65-F5344CB8AC3E}">
        <p14:creationId xmlns:p14="http://schemas.microsoft.com/office/powerpoint/2010/main" val="283346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95AD0C-C853-463C-A235-7C357A24F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955168"/>
          </a:xfrm>
        </p:spPr>
        <p:txBody>
          <a:bodyPr/>
          <a:lstStyle/>
          <a:p>
            <a:r>
              <a:rPr lang="en-US" b="1" dirty="0"/>
              <a:t>Another Shaking Implied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2C214E2-F408-486D-81BD-6159034AF480}"/>
              </a:ext>
            </a:extLst>
          </p:cNvPr>
          <p:cNvSpPr txBox="1"/>
          <p:nvPr/>
        </p:nvSpPr>
        <p:spPr>
          <a:xfrm>
            <a:off x="319314" y="5524954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DEC626FB-F106-40D2-A91A-2305F30E6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9050" y="1407886"/>
            <a:ext cx="9005888" cy="5158013"/>
          </a:xfrm>
        </p:spPr>
        <p:txBody>
          <a:bodyPr>
            <a:noAutofit/>
          </a:bodyPr>
          <a:lstStyle/>
          <a:p>
            <a:r>
              <a:rPr lang="en-US" sz="3200" b="1" baseline="30000" dirty="0">
                <a:latin typeface="Arial Narrow" panose="020B0606020202030204" pitchFamily="34" charset="0"/>
              </a:rPr>
              <a:t>“</a:t>
            </a:r>
            <a:r>
              <a:rPr lang="en-US" sz="3200" dirty="0">
                <a:latin typeface="Arial Narrow" panose="020B0606020202030204" pitchFamily="34" charset="0"/>
              </a:rPr>
              <a:t>But the day of the Lord will come as a thief in the night, in which the heavens will pass away with a great noise, and the elements will melt with fervent heat; both the earth and the works that are in it will be burned up.”           (2 Pet. 3:8) Is this the end of this unshakeable kingdom?</a:t>
            </a:r>
          </a:p>
          <a:p>
            <a:r>
              <a:rPr lang="en-US" sz="3200" dirty="0">
                <a:latin typeface="Arial Narrow" panose="020B0606020202030204" pitchFamily="34" charset="0"/>
              </a:rPr>
              <a:t>“Nevertheless we, according to His promise, look for new heavens and a new earth in which righteousness dwells.”</a:t>
            </a:r>
          </a:p>
          <a:p>
            <a:r>
              <a:rPr lang="en-US" sz="3200" dirty="0">
                <a:latin typeface="Arial Narrow" panose="020B0606020202030204" pitchFamily="34" charset="0"/>
              </a:rPr>
              <a:t>“Then </a:t>
            </a:r>
            <a:r>
              <a:rPr lang="en-US" sz="3200" i="1" dirty="0">
                <a:latin typeface="Arial Narrow" panose="020B0606020202030204" pitchFamily="34" charset="0"/>
              </a:rPr>
              <a:t>comes</a:t>
            </a:r>
            <a:r>
              <a:rPr lang="en-US" sz="3200" dirty="0">
                <a:latin typeface="Arial Narrow" panose="020B0606020202030204" pitchFamily="34" charset="0"/>
              </a:rPr>
              <a:t> the end, when He delivers the kingdom to God the Father, when He puts an end to all rule and all authority and power.” (1 Corinthians 15:24) </a:t>
            </a:r>
          </a:p>
        </p:txBody>
      </p:sp>
    </p:spTree>
    <p:extLst>
      <p:ext uri="{BB962C8B-B14F-4D97-AF65-F5344CB8AC3E}">
        <p14:creationId xmlns:p14="http://schemas.microsoft.com/office/powerpoint/2010/main" val="358114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2043BEC9-C25C-4D57-BC9F-6A49E0158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442" y="2667000"/>
            <a:ext cx="6620968" cy="1981200"/>
          </a:xfrm>
        </p:spPr>
        <p:txBody>
          <a:bodyPr/>
          <a:lstStyle/>
          <a:p>
            <a:pPr algn="ctr"/>
            <a:r>
              <a:rPr lang="en-US" sz="5400" b="1" dirty="0"/>
              <a:t>3. Receiving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00C96D65-3FC6-4892-97EA-6B6B452B94D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44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2DDD0861-A502-4E47-8584-3C30CC0E0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We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Receive</a:t>
            </a:r>
            <a:r>
              <a:rPr lang="en-US" b="1" dirty="0"/>
              <a:t> “An Unshakeable Kingdom</a:t>
            </a:r>
            <a:r>
              <a:rPr lang="en-US" dirty="0"/>
              <a:t>”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B7AE75A9-5B6A-4C6D-8925-F1AAA538F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00025" y="2916526"/>
            <a:ext cx="9201150" cy="3069938"/>
          </a:xfrm>
        </p:spPr>
        <p:txBody>
          <a:bodyPr>
            <a:normAutofit/>
          </a:bodyPr>
          <a:lstStyle/>
          <a:p>
            <a:pPr lvl="1"/>
            <a:r>
              <a:rPr lang="en-US" sz="3200" dirty="0"/>
              <a:t>“Do not refuse him who speaks” (vs. 25)</a:t>
            </a:r>
          </a:p>
          <a:p>
            <a:pPr lvl="1"/>
            <a:r>
              <a:rPr lang="en-US" sz="3200" dirty="0"/>
              <a:t>“Let us have grace (be grateful)” (vs. 28)</a:t>
            </a:r>
          </a:p>
          <a:p>
            <a:pPr lvl="1"/>
            <a:r>
              <a:rPr lang="en-US" sz="3200" dirty="0"/>
              <a:t>“Serve (worship) God acceptably”(vs. 28)</a:t>
            </a:r>
          </a:p>
          <a:p>
            <a:pPr lvl="1"/>
            <a:r>
              <a:rPr lang="en-US" sz="3200" dirty="0"/>
              <a:t>“With reverence and godly fear” ( vs. 28)</a:t>
            </a:r>
          </a:p>
          <a:p>
            <a:pPr marL="457207" lvl="1" indent="0">
              <a:buNone/>
            </a:pPr>
            <a:endParaRPr lang="en-US" sz="3200" dirty="0"/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3B826F9-19F7-463D-BA87-66A9560F3E98}"/>
              </a:ext>
            </a:extLst>
          </p:cNvPr>
          <p:cNvSpPr txBox="1"/>
          <p:nvPr/>
        </p:nvSpPr>
        <p:spPr>
          <a:xfrm>
            <a:off x="257175" y="5555000"/>
            <a:ext cx="8743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“Our God is a consuming fire.” </a:t>
            </a:r>
            <a:r>
              <a:rPr lang="en-US" sz="3600" dirty="0"/>
              <a:t>(Vs. 29)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46A1434-0208-480C-B09C-6506B4AF569E}"/>
              </a:ext>
            </a:extLst>
          </p:cNvPr>
          <p:cNvSpPr txBox="1"/>
          <p:nvPr/>
        </p:nvSpPr>
        <p:spPr>
          <a:xfrm>
            <a:off x="828676" y="2043112"/>
            <a:ext cx="7158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Remember: it is still a </a:t>
            </a:r>
            <a:r>
              <a:rPr lang="en-US" sz="3600" b="1" dirty="0"/>
              <a:t>Kingdom!</a:t>
            </a:r>
          </a:p>
        </p:txBody>
      </p:sp>
    </p:spTree>
    <p:extLst>
      <p:ext uri="{BB962C8B-B14F-4D97-AF65-F5344CB8AC3E}">
        <p14:creationId xmlns:p14="http://schemas.microsoft.com/office/powerpoint/2010/main" val="11579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2043BEC9-C25C-4D57-BC9F-6A49E0158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442" y="2667000"/>
            <a:ext cx="6620968" cy="1981200"/>
          </a:xfrm>
        </p:spPr>
        <p:txBody>
          <a:bodyPr/>
          <a:lstStyle/>
          <a:p>
            <a:pPr algn="ctr"/>
            <a:r>
              <a:rPr lang="en-US" sz="5400" b="1" dirty="0"/>
              <a:t>1. Kingdom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00C96D65-3FC6-4892-97EA-6B6B452B94D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23A5CB-63B5-4015-B268-4579ECB8C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205" y="783394"/>
            <a:ext cx="7055380" cy="1400530"/>
          </a:xfrm>
        </p:spPr>
        <p:txBody>
          <a:bodyPr/>
          <a:lstStyle/>
          <a:p>
            <a:r>
              <a:rPr lang="en-US" b="1" dirty="0"/>
              <a:t>Democracy vs. Monarchy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0A91F1B-0E00-409A-BA13-0F562CF909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205" y="1895793"/>
            <a:ext cx="3298112" cy="576262"/>
          </a:xfrm>
        </p:spPr>
        <p:txBody>
          <a:bodyPr/>
          <a:lstStyle/>
          <a:p>
            <a:pPr algn="ctr"/>
            <a:r>
              <a:rPr lang="en-US" sz="3200" b="1" dirty="0"/>
              <a:t>Democracy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CB88E8C5-2D01-4E9E-B98F-ACE364415F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710" y="2514600"/>
            <a:ext cx="3641103" cy="3741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“Government </a:t>
            </a:r>
            <a:r>
              <a:rPr lang="en-US" sz="2800" b="1" dirty="0">
                <a:solidFill>
                  <a:srgbClr val="FFFF00"/>
                </a:solidFill>
              </a:rPr>
              <a:t>of </a:t>
            </a:r>
            <a:r>
              <a:rPr lang="en-US" sz="2800" dirty="0"/>
              <a:t>the people, </a:t>
            </a:r>
            <a:r>
              <a:rPr lang="en-US" sz="2800" b="1" dirty="0">
                <a:solidFill>
                  <a:srgbClr val="FFFF00"/>
                </a:solidFill>
              </a:rPr>
              <a:t>by</a:t>
            </a:r>
            <a:r>
              <a:rPr lang="en-US" sz="2800" dirty="0"/>
              <a:t> the people and </a:t>
            </a:r>
            <a:r>
              <a:rPr lang="en-US" sz="2800" b="1" dirty="0">
                <a:solidFill>
                  <a:srgbClr val="FFFF00"/>
                </a:solidFill>
              </a:rPr>
              <a:t>for</a:t>
            </a:r>
            <a:r>
              <a:rPr lang="en-US" sz="2800" dirty="0"/>
              <a:t> the people.”</a:t>
            </a:r>
          </a:p>
          <a:p>
            <a:pPr marL="0" indent="0" algn="r">
              <a:buNone/>
            </a:pPr>
            <a:r>
              <a:rPr lang="en-US" sz="2800" dirty="0"/>
              <a:t>- A. Lincoln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6BA4B57-E5F7-41B3-9DF4-245F6C88E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1905000"/>
            <a:ext cx="3298113" cy="576262"/>
          </a:xfrm>
        </p:spPr>
        <p:txBody>
          <a:bodyPr/>
          <a:lstStyle/>
          <a:p>
            <a:pPr algn="ctr"/>
            <a:r>
              <a:rPr lang="en-US" sz="3200" b="1" dirty="0"/>
              <a:t>Monarchy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8307F84A-3AF6-470B-A554-45DB6A4397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2000" y="2533014"/>
            <a:ext cx="3641103" cy="3741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Government of the people </a:t>
            </a:r>
            <a:r>
              <a:rPr lang="en-US" sz="3000" b="1" dirty="0">
                <a:solidFill>
                  <a:srgbClr val="FFFF00"/>
                </a:solidFill>
              </a:rPr>
              <a:t>by</a:t>
            </a:r>
            <a:r>
              <a:rPr lang="en-US" sz="3000" b="1" dirty="0"/>
              <a:t> </a:t>
            </a:r>
            <a:r>
              <a:rPr lang="en-US" sz="3000" dirty="0"/>
              <a:t>the monarch and </a:t>
            </a:r>
            <a:r>
              <a:rPr lang="en-US" sz="3000" b="1" dirty="0">
                <a:solidFill>
                  <a:srgbClr val="FFFF00"/>
                </a:solidFill>
              </a:rPr>
              <a:t>for </a:t>
            </a:r>
            <a:r>
              <a:rPr lang="en-US" sz="3000" dirty="0"/>
              <a:t>the monarch.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109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5E5B89C3-304A-4978-90C7-2E2346C5E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Two Ways a King may Rule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63CADAE9-37C5-430A-B3AC-B0EAB40CF40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By an irresistible force exerted upon his subjects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CF1DCD42-AE84-4D42-ADED-4D22AA384E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84912" y="2056094"/>
            <a:ext cx="3298115" cy="42002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By the respect and love his subjects have for him</a:t>
            </a:r>
          </a:p>
        </p:txBody>
      </p:sp>
    </p:spTree>
    <p:extLst>
      <p:ext uri="{BB962C8B-B14F-4D97-AF65-F5344CB8AC3E}">
        <p14:creationId xmlns:p14="http://schemas.microsoft.com/office/powerpoint/2010/main" val="2408057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2CFB007C-0938-4638-B03E-B9245F141C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1516" y="2476500"/>
            <a:ext cx="6620968" cy="2362200"/>
          </a:xfrm>
        </p:spPr>
        <p:txBody>
          <a:bodyPr>
            <a:normAutofit fontScale="92500"/>
          </a:bodyPr>
          <a:lstStyle/>
          <a:p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“The rule of God in the hearts of those who voluntarily and willingly submit to Him.”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xmlns="" id="{0E01E7FD-C716-4B71-B5C5-0C6DB9169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442" y="1676400"/>
            <a:ext cx="6620968" cy="1981200"/>
          </a:xfrm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Kingdom of Heaven is:</a:t>
            </a:r>
          </a:p>
        </p:txBody>
      </p:sp>
    </p:spTree>
    <p:extLst>
      <p:ext uri="{BB962C8B-B14F-4D97-AF65-F5344CB8AC3E}">
        <p14:creationId xmlns:p14="http://schemas.microsoft.com/office/powerpoint/2010/main" val="1599368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334822D8-21A2-4184-899D-2FEC09803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Kingdom Consists of Four Elements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 Kin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78C90DE-89BB-47C6-94F7-A3DDD3CCE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King</a:t>
            </a:r>
          </a:p>
          <a:p>
            <a:r>
              <a:rPr lang="en-US" sz="4000" b="1" dirty="0"/>
              <a:t>Law</a:t>
            </a:r>
          </a:p>
          <a:p>
            <a:r>
              <a:rPr lang="en-US" sz="4000" b="1" dirty="0"/>
              <a:t>Citizens</a:t>
            </a:r>
          </a:p>
          <a:p>
            <a:r>
              <a:rPr lang="en-US" sz="4000" b="1" dirty="0"/>
              <a:t>Territory</a:t>
            </a:r>
          </a:p>
        </p:txBody>
      </p:sp>
    </p:spTree>
    <p:extLst>
      <p:ext uri="{BB962C8B-B14F-4D97-AF65-F5344CB8AC3E}">
        <p14:creationId xmlns:p14="http://schemas.microsoft.com/office/powerpoint/2010/main" val="1763332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2043BEC9-C25C-4D57-BC9F-6A49E0158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441" y="2209801"/>
            <a:ext cx="6620968" cy="1981200"/>
          </a:xfrm>
        </p:spPr>
        <p:txBody>
          <a:bodyPr/>
          <a:lstStyle/>
          <a:p>
            <a:pPr algn="ctr"/>
            <a:r>
              <a:rPr lang="en-US" sz="5400" b="1" dirty="0"/>
              <a:t>2. “Unshakeable”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00C96D65-3FC6-4892-97EA-6B6B452B94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4991" y="3657599"/>
            <a:ext cx="7291722" cy="2900363"/>
          </a:xfrm>
        </p:spPr>
        <p:txBody>
          <a:bodyPr>
            <a:normAutofit/>
          </a:bodyPr>
          <a:lstStyle/>
          <a:p>
            <a:r>
              <a:rPr lang="en-US" sz="3200" dirty="0"/>
              <a:t>     </a:t>
            </a:r>
            <a:r>
              <a:rPr lang="en-US" sz="3600" b="1" dirty="0"/>
              <a:t>Text speaks of two shakings.</a:t>
            </a:r>
          </a:p>
          <a:p>
            <a:endParaRPr lang="en-US" sz="800" b="1" dirty="0"/>
          </a:p>
          <a:p>
            <a:r>
              <a:rPr lang="en-US" sz="3200" i="1" dirty="0"/>
              <a:t>“whose voice then shook the earth”</a:t>
            </a:r>
          </a:p>
          <a:p>
            <a:pPr algn="ctr"/>
            <a:r>
              <a:rPr lang="en-US" sz="3200" i="1" dirty="0"/>
              <a:t>“Yet once more I [will] shake”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926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E57D60E1-D9FF-4561-82E4-0A66AB917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The First Shaking at Sinai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			</a:t>
            </a:r>
            <a:r>
              <a:rPr lang="en-US" sz="3600" dirty="0"/>
              <a:t>(Exodus 19:16-19)</a:t>
            </a:r>
            <a:endParaRPr lang="en-US" b="1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xmlns="" id="{711A8C67-90E7-4168-9301-780A643590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0025" y="3516051"/>
            <a:ext cx="3386139" cy="4195763"/>
          </a:xfrm>
        </p:spPr>
        <p:txBody>
          <a:bodyPr>
            <a:normAutofit/>
          </a:bodyPr>
          <a:lstStyle/>
          <a:p>
            <a:r>
              <a:rPr lang="en-US" sz="2800" dirty="0"/>
              <a:t>Limited knowledge of God </a:t>
            </a:r>
          </a:p>
          <a:p>
            <a:r>
              <a:rPr lang="en-US" sz="2800" dirty="0"/>
              <a:t>Patriarchal Law</a:t>
            </a:r>
          </a:p>
          <a:p>
            <a:r>
              <a:rPr lang="en-US" sz="2800" dirty="0"/>
              <a:t>Mere Family</a:t>
            </a:r>
          </a:p>
          <a:p>
            <a:r>
              <a:rPr lang="en-US" sz="2800" dirty="0"/>
              <a:t>Wanderers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xmlns="" id="{46775B3B-9EE4-4D5C-8560-7D41CBE298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86164" y="1863408"/>
            <a:ext cx="5114925" cy="42002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Now therefore, if you will indeed obey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voice </a:t>
            </a:r>
            <a:r>
              <a:rPr lang="en-US" sz="2800" dirty="0"/>
              <a:t>and keep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covenant</a:t>
            </a:r>
            <a:r>
              <a:rPr lang="en-US" sz="2800" dirty="0"/>
              <a:t>, then you shall be a special treasure to Me above all people; for all the earth </a:t>
            </a:r>
            <a:r>
              <a:rPr lang="en-US" sz="2800" i="1" dirty="0"/>
              <a:t>is</a:t>
            </a:r>
            <a:r>
              <a:rPr lang="en-US" sz="2800" dirty="0"/>
              <a:t> Mine. </a:t>
            </a:r>
            <a:r>
              <a:rPr lang="en-US" sz="2800" b="1" baseline="30000" dirty="0"/>
              <a:t>6 </a:t>
            </a:r>
            <a:r>
              <a:rPr lang="en-US" sz="2800" dirty="0"/>
              <a:t>And </a:t>
            </a:r>
            <a:r>
              <a:rPr lang="en-US" sz="2800" b="1" dirty="0">
                <a:solidFill>
                  <a:srgbClr val="FFFF00"/>
                </a:solidFill>
              </a:rPr>
              <a:t>you shall be to Me a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kingdom </a:t>
            </a:r>
            <a:r>
              <a:rPr lang="en-US" sz="2800" dirty="0"/>
              <a:t>of priests and a holy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</a:t>
            </a:r>
            <a:r>
              <a:rPr lang="en-US" sz="2800" dirty="0"/>
              <a:t>.’ These </a:t>
            </a:r>
            <a:r>
              <a:rPr lang="en-US" sz="2800" i="1" dirty="0"/>
              <a:t>are</a:t>
            </a:r>
            <a:r>
              <a:rPr lang="en-US" sz="2800" dirty="0"/>
              <a:t> the words which you shall speak to the children of Israel.”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DCA8082-B3D3-410D-AC7D-470D7C953EC8}"/>
              </a:ext>
            </a:extLst>
          </p:cNvPr>
          <p:cNvSpPr txBox="1"/>
          <p:nvPr/>
        </p:nvSpPr>
        <p:spPr>
          <a:xfrm>
            <a:off x="200025" y="2089150"/>
            <a:ext cx="30432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Slaves recently escaped from Egypt</a:t>
            </a:r>
          </a:p>
        </p:txBody>
      </p:sp>
    </p:spTree>
    <p:extLst>
      <p:ext uri="{BB962C8B-B14F-4D97-AF65-F5344CB8AC3E}">
        <p14:creationId xmlns:p14="http://schemas.microsoft.com/office/powerpoint/2010/main" val="124468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95AD0C-C853-463C-A235-7C357A24F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Imperfections of Israel as Kingdom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ED5897-75C8-45F1-BF12-71F10D66F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710" y="2052925"/>
            <a:ext cx="8339975" cy="4647913"/>
          </a:xfrm>
        </p:spPr>
        <p:txBody>
          <a:bodyPr>
            <a:normAutofit fontScale="92500"/>
          </a:bodyPr>
          <a:lstStyle/>
          <a:p>
            <a:r>
              <a:rPr lang="en-US" sz="3200" b="1" u="sng" dirty="0"/>
              <a:t>Kings</a:t>
            </a:r>
            <a:r>
              <a:rPr lang="en-US" sz="3200" dirty="0"/>
              <a:t> poor representatives of God.</a:t>
            </a:r>
          </a:p>
          <a:p>
            <a:r>
              <a:rPr lang="en-US" sz="3200" dirty="0"/>
              <a:t>The </a:t>
            </a:r>
            <a:r>
              <a:rPr lang="en-US" sz="3200" b="1" u="sng" dirty="0"/>
              <a:t>law</a:t>
            </a:r>
            <a:r>
              <a:rPr lang="en-US" sz="3200" dirty="0"/>
              <a:t> was imperfect (Hebrews 8:7-8)</a:t>
            </a:r>
          </a:p>
          <a:p>
            <a:r>
              <a:rPr lang="en-US" sz="3200" dirty="0"/>
              <a:t>Many </a:t>
            </a:r>
            <a:r>
              <a:rPr lang="en-US" sz="3200" b="1" u="sng" dirty="0"/>
              <a:t>citizens</a:t>
            </a:r>
            <a:r>
              <a:rPr lang="en-US" sz="3200" dirty="0"/>
              <a:t> did not know God and others were rebellious.</a:t>
            </a:r>
          </a:p>
          <a:p>
            <a:r>
              <a:rPr lang="en-US" sz="3200" dirty="0"/>
              <a:t>Their </a:t>
            </a:r>
            <a:r>
              <a:rPr lang="en-US" sz="3200" b="1" u="sng" dirty="0"/>
              <a:t>territory</a:t>
            </a:r>
            <a:r>
              <a:rPr lang="en-US" sz="3200" dirty="0"/>
              <a:t> was vulnerable.</a:t>
            </a:r>
          </a:p>
          <a:p>
            <a:pPr lvl="1"/>
            <a:r>
              <a:rPr lang="en-US" sz="3000" dirty="0"/>
              <a:t>Jerusalem and temple were destroyed</a:t>
            </a:r>
          </a:p>
          <a:p>
            <a:pPr lvl="1"/>
            <a:r>
              <a:rPr lang="en-US" sz="3000" dirty="0"/>
              <a:t>Reconstructed Jerusalem &amp; Temple inferior</a:t>
            </a:r>
          </a:p>
          <a:p>
            <a:pPr lvl="1"/>
            <a:r>
              <a:rPr lang="en-US" sz="3000" dirty="0"/>
              <a:t>People needed faith to see future glory</a:t>
            </a:r>
          </a:p>
        </p:txBody>
      </p:sp>
    </p:spTree>
    <p:extLst>
      <p:ext uri="{BB962C8B-B14F-4D97-AF65-F5344CB8AC3E}">
        <p14:creationId xmlns:p14="http://schemas.microsoft.com/office/powerpoint/2010/main" val="40702409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1197</TotalTime>
  <Words>705</Words>
  <Application>Microsoft Office PowerPoint</Application>
  <PresentationFormat>On-screen Show (4:3)</PresentationFormat>
  <Paragraphs>85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Ion</vt:lpstr>
      <vt:lpstr>RECEIVING THE UNSHAKEABLE KINGDOM</vt:lpstr>
      <vt:lpstr>1. Kingdom</vt:lpstr>
      <vt:lpstr>Democracy vs. Monarchy</vt:lpstr>
      <vt:lpstr>Two Ways a King may Rule</vt:lpstr>
      <vt:lpstr>The Kingdom of Heaven is:</vt:lpstr>
      <vt:lpstr>A Kingdom Consists of Four Elements                   a Kin</vt:lpstr>
      <vt:lpstr>2. “Unshakeable”</vt:lpstr>
      <vt:lpstr>The First Shaking at Sinai     (Exodus 19:16-19)</vt:lpstr>
      <vt:lpstr>Imperfections of Israel as Kingdom of God</vt:lpstr>
      <vt:lpstr>A Second Shaking was Predicted by Haggai</vt:lpstr>
      <vt:lpstr>When Hebrews written, Jews Again Needed Reassurance</vt:lpstr>
      <vt:lpstr>Second Shaking (Heb. 12:18-24) </vt:lpstr>
      <vt:lpstr>We, too, need faith to see the unseen (unshakeable).</vt:lpstr>
      <vt:lpstr>PowerPoint Presentation</vt:lpstr>
      <vt:lpstr>Another Shaking Implied</vt:lpstr>
      <vt:lpstr>3. Receiving</vt:lpstr>
      <vt:lpstr>How We Receive “An Unshakeable Kingdom”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Kingdom of Heaven</dc:title>
  <dc:creator>Sewell</dc:creator>
  <cp:lastModifiedBy>Parker</cp:lastModifiedBy>
  <cp:revision>63</cp:revision>
  <dcterms:created xsi:type="dcterms:W3CDTF">2018-02-25T01:54:25Z</dcterms:created>
  <dcterms:modified xsi:type="dcterms:W3CDTF">2018-03-06T03:49:16Z</dcterms:modified>
</cp:coreProperties>
</file>